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"/>
  </p:notesMasterIdLst>
  <p:sldIdLst>
    <p:sldId id="288" r:id="rId2"/>
  </p:sldIdLst>
  <p:sldSz cx="12192000" cy="6858000"/>
  <p:notesSz cx="9945688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ky Stubbs" initials="VS" lastIdx="6" clrIdx="0">
    <p:extLst>
      <p:ext uri="{19B8F6BF-5375-455C-9EA6-DF929625EA0E}">
        <p15:presenceInfo xmlns:p15="http://schemas.microsoft.com/office/powerpoint/2012/main" userId="S::vicky.stubbs@highgateschool.org.uk::35c70c13-1603-44cf-8886-4e7ad20bc3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D030A6"/>
    <a:srgbClr val="996545"/>
    <a:srgbClr val="D35DA9"/>
    <a:srgbClr val="DFE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94"/>
  </p:normalViewPr>
  <p:slideViewPr>
    <p:cSldViewPr snapToGrid="0">
      <p:cViewPr varScale="1">
        <p:scale>
          <a:sx n="77" d="100"/>
          <a:sy n="77" d="100"/>
        </p:scale>
        <p:origin x="2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3588" y="0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B4101-3933-4495-BACE-31B4CF0E93AA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57250"/>
            <a:ext cx="4116388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569" y="3300412"/>
            <a:ext cx="795655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0F58B-1CCA-4F4F-8E6F-EF3F6934D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971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5BD7-0419-46EA-A181-5CEC8AEB7131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7FB82-71A5-4138-BA79-2297A536E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79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5BD7-0419-46EA-A181-5CEC8AEB7131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7FB82-71A5-4138-BA79-2297A536E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26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5BD7-0419-46EA-A181-5CEC8AEB7131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7FB82-71A5-4138-BA79-2297A536E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305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5BD7-0419-46EA-A181-5CEC8AEB7131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7FB82-71A5-4138-BA79-2297A536E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195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5BD7-0419-46EA-A181-5CEC8AEB7131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7FB82-71A5-4138-BA79-2297A536E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273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5BD7-0419-46EA-A181-5CEC8AEB7131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7FB82-71A5-4138-BA79-2297A536E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111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5BD7-0419-46EA-A181-5CEC8AEB7131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7FB82-71A5-4138-BA79-2297A536E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72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5BD7-0419-46EA-A181-5CEC8AEB7131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7FB82-71A5-4138-BA79-2297A536E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741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5BD7-0419-46EA-A181-5CEC8AEB7131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7FB82-71A5-4138-BA79-2297A536E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006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5BD7-0419-46EA-A181-5CEC8AEB7131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7FB82-71A5-4138-BA79-2297A536E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156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5BD7-0419-46EA-A181-5CEC8AEB7131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7FB82-71A5-4138-BA79-2297A536E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17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35BD7-0419-46EA-A181-5CEC8AEB7131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7FB82-71A5-4138-BA79-2297A536E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87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CBEBFA6-D316-317B-3219-824C96D54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5" y="-22979"/>
            <a:ext cx="1828960" cy="6763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10B5FA-E3D1-6CDF-9A70-F063059C0BC5}"/>
              </a:ext>
            </a:extLst>
          </p:cNvPr>
          <p:cNvSpPr txBox="1"/>
          <p:nvPr/>
        </p:nvSpPr>
        <p:spPr>
          <a:xfrm>
            <a:off x="270708" y="49266"/>
            <a:ext cx="1118700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Did you know that </a:t>
            </a:r>
            <a:br>
              <a:rPr lang="en-GB" sz="32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32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testicular cancer </a:t>
            </a:r>
            <a:r>
              <a:rPr lang="en-GB" sz="2000" dirty="0">
                <a:latin typeface="Aharoni" panose="02010803020104030203" pitchFamily="2" charset="-79"/>
                <a:cs typeface="Aharoni" panose="02010803020104030203" pitchFamily="2" charset="-79"/>
              </a:rPr>
              <a:t>and</a:t>
            </a:r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32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testicular torsion </a:t>
            </a:r>
            <a:br>
              <a:rPr lang="en-GB" sz="32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can affect </a:t>
            </a:r>
            <a:r>
              <a:rPr lang="en-GB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boys</a:t>
            </a:r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and</a:t>
            </a:r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young men</a:t>
            </a:r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lang="en-GB" sz="3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083530-6947-06DA-3A4B-2AE17AA5384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"/>
          </a:blip>
          <a:stretch>
            <a:fillRect/>
          </a:stretch>
        </p:blipFill>
        <p:spPr>
          <a:xfrm>
            <a:off x="734290" y="665417"/>
            <a:ext cx="632740" cy="115706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D5E88E3-29F3-3E58-71C7-31FA7EB1BD71}"/>
              </a:ext>
            </a:extLst>
          </p:cNvPr>
          <p:cNvGrpSpPr/>
          <p:nvPr/>
        </p:nvGrpSpPr>
        <p:grpSpPr>
          <a:xfrm>
            <a:off x="9002590" y="5403196"/>
            <a:ext cx="2738262" cy="1446239"/>
            <a:chOff x="8818337" y="5368768"/>
            <a:chExt cx="2738262" cy="14462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2AABE3C-350F-A158-2D66-D97DDDD35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10357" y="5368768"/>
              <a:ext cx="1446242" cy="144623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AE845BB-32E8-A354-5394-337F85B15274}"/>
                </a:ext>
              </a:extLst>
            </p:cNvPr>
            <p:cNvSpPr txBox="1"/>
            <p:nvPr/>
          </p:nvSpPr>
          <p:spPr>
            <a:xfrm>
              <a:off x="8818337" y="5578432"/>
              <a:ext cx="129202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/>
                <a:t>*Scan here </a:t>
              </a:r>
            </a:p>
            <a:p>
              <a:r>
                <a:rPr lang="en-GB" dirty="0"/>
                <a:t>for more </a:t>
              </a:r>
            </a:p>
            <a:p>
              <a:r>
                <a:rPr lang="en-GB" dirty="0"/>
                <a:t>information</a:t>
              </a:r>
            </a:p>
          </p:txBody>
        </p:sp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6B0420FE-7570-D97E-B252-12319D6A16D3}"/>
                </a:ext>
              </a:extLst>
            </p:cNvPr>
            <p:cNvSpPr/>
            <p:nvPr/>
          </p:nvSpPr>
          <p:spPr>
            <a:xfrm rot="14433225">
              <a:off x="9915402" y="5812618"/>
              <a:ext cx="147593" cy="288288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 descr="A person wearing grey and black underwear&#10;&#10;Description automatically generated">
            <a:extLst>
              <a:ext uri="{FF2B5EF4-FFF2-40B4-BE49-F238E27FC236}">
                <a16:creationId xmlns:a16="http://schemas.microsoft.com/office/drawing/2014/main" id="{13EB4A8F-6BB0-F239-3C11-702FD6C35D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406" y="293064"/>
            <a:ext cx="1289193" cy="128919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BAC0CCC-F943-D9A8-9C56-43DD2D6B6A83}"/>
              </a:ext>
            </a:extLst>
          </p:cNvPr>
          <p:cNvGrpSpPr/>
          <p:nvPr/>
        </p:nvGrpSpPr>
        <p:grpSpPr>
          <a:xfrm>
            <a:off x="270708" y="1822481"/>
            <a:ext cx="5479200" cy="4888869"/>
            <a:chOff x="407738" y="2715943"/>
            <a:chExt cx="5479200" cy="183870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957F24E-9009-E6CC-9BA5-94CB5FE302AF}"/>
                </a:ext>
              </a:extLst>
            </p:cNvPr>
            <p:cNvSpPr txBox="1"/>
            <p:nvPr/>
          </p:nvSpPr>
          <p:spPr>
            <a:xfrm>
              <a:off x="588178" y="2766151"/>
              <a:ext cx="5095626" cy="1736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Testicular torsion </a:t>
              </a:r>
              <a:r>
                <a:rPr lang="en-GB" dirty="0"/>
                <a:t>increases from about age 11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b="1" dirty="0">
                  <a:solidFill>
                    <a:srgbClr val="0070C0"/>
                  </a:solidFill>
                </a:rPr>
                <a:t>Easily fixed </a:t>
              </a:r>
              <a:r>
                <a:rPr lang="en-GB" dirty="0"/>
                <a:t>if diagnosed early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Can lead to </a:t>
              </a:r>
              <a:r>
                <a:rPr lang="en-GB" dirty="0">
                  <a:solidFill>
                    <a:schemeClr val="accent5">
                      <a:lumMod val="50000"/>
                    </a:schemeClr>
                  </a:solidFill>
                </a:rPr>
                <a:t>loss of a testicle if left untreated</a:t>
              </a:r>
              <a:endParaRPr lang="en-GB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Caused by a twist in the cord holding the testicle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rgbClr val="C00000"/>
                  </a:solidFill>
                </a:rPr>
                <a:t>Needs to be untwisted at A &amp; E!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i="1" dirty="0"/>
                <a:t>Symptoms below:*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i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i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i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i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i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i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i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i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i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Act fast to </a:t>
              </a:r>
              <a:r>
                <a:rPr lang="en-GB" b="1" dirty="0"/>
                <a:t>save</a:t>
              </a:r>
              <a:r>
                <a:rPr lang="en-GB" dirty="0"/>
                <a:t> your ball!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E33A16A-8728-9248-F474-3A67A9053F45}"/>
                </a:ext>
              </a:extLst>
            </p:cNvPr>
            <p:cNvSpPr/>
            <p:nvPr/>
          </p:nvSpPr>
          <p:spPr>
            <a:xfrm>
              <a:off x="407738" y="2715943"/>
              <a:ext cx="5479200" cy="1838702"/>
            </a:xfrm>
            <a:prstGeom prst="roundRect">
              <a:avLst>
                <a:gd name="adj" fmla="val 11374"/>
              </a:avLst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44BE47C7-E23B-0BD6-D87A-B9B87975520D}"/>
                </a:ext>
              </a:extLst>
            </p:cNvPr>
            <p:cNvSpPr/>
            <p:nvPr/>
          </p:nvSpPr>
          <p:spPr>
            <a:xfrm>
              <a:off x="453782" y="2741106"/>
              <a:ext cx="5364418" cy="1784340"/>
            </a:xfrm>
            <a:prstGeom prst="roundRect">
              <a:avLst>
                <a:gd name="adj" fmla="val 10485"/>
              </a:avLst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0457DC5-D76B-8259-6AA4-F0A86DC2EC43}"/>
              </a:ext>
            </a:extLst>
          </p:cNvPr>
          <p:cNvGrpSpPr/>
          <p:nvPr/>
        </p:nvGrpSpPr>
        <p:grpSpPr>
          <a:xfrm>
            <a:off x="6196852" y="1871865"/>
            <a:ext cx="5544000" cy="2204244"/>
            <a:chOff x="5976463" y="2715942"/>
            <a:chExt cx="5544000" cy="220424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17CD3A3-1901-B9E7-E8D1-DC78ADAB35B3}"/>
                </a:ext>
              </a:extLst>
            </p:cNvPr>
            <p:cNvSpPr txBox="1"/>
            <p:nvPr/>
          </p:nvSpPr>
          <p:spPr>
            <a:xfrm>
              <a:off x="6184554" y="2796528"/>
              <a:ext cx="5208349" cy="2123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Testicular cancer </a:t>
              </a:r>
              <a:r>
                <a:rPr lang="en-GB" dirty="0"/>
                <a:t>increases from about age 15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b="1" dirty="0">
                  <a:solidFill>
                    <a:srgbClr val="0070C0"/>
                  </a:solidFill>
                </a:rPr>
                <a:t>Easily cured </a:t>
              </a:r>
              <a:r>
                <a:rPr lang="en-GB" dirty="0"/>
                <a:t>if diagnosed early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Can lead to </a:t>
              </a:r>
              <a:r>
                <a:rPr lang="en-GB" dirty="0">
                  <a:solidFill>
                    <a:schemeClr val="accent5">
                      <a:lumMod val="50000"/>
                    </a:schemeClr>
                  </a:solidFill>
                </a:rPr>
                <a:t>advanced cancer if left untreated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Cause not yet well understood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Check your testicles monthly in the bath/shower!*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i="1" dirty="0"/>
                <a:t>Find a </a:t>
              </a:r>
              <a:r>
                <a:rPr lang="en-GB" i="1" dirty="0">
                  <a:solidFill>
                    <a:srgbClr val="C00000"/>
                  </a:solidFill>
                </a:rPr>
                <a:t>new</a:t>
              </a:r>
              <a:r>
                <a:rPr lang="en-GB" i="1" dirty="0"/>
                <a:t>, </a:t>
              </a:r>
              <a:r>
                <a:rPr lang="en-GB" i="1" dirty="0">
                  <a:solidFill>
                    <a:srgbClr val="C00000"/>
                  </a:solidFill>
                </a:rPr>
                <a:t>hard lump</a:t>
              </a:r>
              <a:r>
                <a:rPr lang="en-GB" dirty="0"/>
                <a:t>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accent2"/>
                  </a:solidFill>
                </a:rPr>
                <a:t>Needs to be checked by a GP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37B0BA1-5FB6-3892-EE4E-CF862C469E7A}"/>
                </a:ext>
              </a:extLst>
            </p:cNvPr>
            <p:cNvSpPr/>
            <p:nvPr/>
          </p:nvSpPr>
          <p:spPr>
            <a:xfrm>
              <a:off x="6029582" y="2774604"/>
              <a:ext cx="5428128" cy="2108827"/>
            </a:xfrm>
            <a:prstGeom prst="round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9719660-8A10-5195-151E-493A8AAEA300}"/>
                </a:ext>
              </a:extLst>
            </p:cNvPr>
            <p:cNvSpPr/>
            <p:nvPr/>
          </p:nvSpPr>
          <p:spPr>
            <a:xfrm>
              <a:off x="5976463" y="2715942"/>
              <a:ext cx="5544000" cy="2204243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E2BF49C7-52D0-6A86-9EDE-131D08E344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124" y="3872093"/>
            <a:ext cx="4471945" cy="22918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4C27931-A046-E5C6-91E5-15999DDE19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6811" y="5368767"/>
            <a:ext cx="1292020" cy="1292020"/>
          </a:xfrm>
          <a:prstGeom prst="rect">
            <a:avLst/>
          </a:prstGeom>
        </p:spPr>
      </p:pic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A1AADDC5-C4B3-28DA-B8FD-65475DDB03D4}"/>
              </a:ext>
            </a:extLst>
          </p:cNvPr>
          <p:cNvSpPr/>
          <p:nvPr/>
        </p:nvSpPr>
        <p:spPr>
          <a:xfrm>
            <a:off x="7507271" y="4252402"/>
            <a:ext cx="4170828" cy="1130417"/>
          </a:xfrm>
          <a:prstGeom prst="wedgeRoundRectCallout">
            <a:avLst>
              <a:gd name="adj1" fmla="val -52315"/>
              <a:gd name="adj2" fmla="val 79699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B96D848F-2B9F-DB4F-E497-F7AE6758A506}"/>
              </a:ext>
            </a:extLst>
          </p:cNvPr>
          <p:cNvSpPr/>
          <p:nvPr/>
        </p:nvSpPr>
        <p:spPr>
          <a:xfrm>
            <a:off x="7601527" y="4319312"/>
            <a:ext cx="3955072" cy="975247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5FAA902-E357-3196-02CD-CCF24FEF4AAF}"/>
              </a:ext>
            </a:extLst>
          </p:cNvPr>
          <p:cNvGrpSpPr/>
          <p:nvPr/>
        </p:nvGrpSpPr>
        <p:grpSpPr>
          <a:xfrm>
            <a:off x="7899300" y="4440097"/>
            <a:ext cx="3558410" cy="830432"/>
            <a:chOff x="1899947" y="4699408"/>
            <a:chExt cx="4544952" cy="85228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D9C0D9-D9CF-8AC3-1EF1-C00C55862481}"/>
                </a:ext>
              </a:extLst>
            </p:cNvPr>
            <p:cNvSpPr txBox="1"/>
            <p:nvPr/>
          </p:nvSpPr>
          <p:spPr>
            <a:xfrm>
              <a:off x="1899947" y="4699408"/>
              <a:ext cx="45449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FF6600"/>
                  </a:solidFill>
                </a:rPr>
                <a:t>Please </a:t>
              </a:r>
              <a:r>
                <a:rPr lang="en-GB" b="1" dirty="0">
                  <a:solidFill>
                    <a:schemeClr val="accent2">
                      <a:lumMod val="75000"/>
                    </a:schemeClr>
                  </a:solidFill>
                </a:rPr>
                <a:t>don’t</a:t>
              </a:r>
              <a:r>
                <a:rPr lang="en-GB" b="1" dirty="0">
                  <a:solidFill>
                    <a:srgbClr val="FF6600"/>
                  </a:solidFill>
                </a:rPr>
                <a:t> let yourself feel </a:t>
              </a:r>
            </a:p>
            <a:p>
              <a:r>
                <a:rPr lang="en-GB" b="1" dirty="0">
                  <a:solidFill>
                    <a:srgbClr val="FF6600"/>
                  </a:solidFill>
                </a:rPr>
                <a:t>too </a:t>
              </a:r>
              <a:r>
                <a:rPr lang="en-GB" b="1" dirty="0">
                  <a:solidFill>
                    <a:schemeClr val="accent2">
                      <a:lumMod val="75000"/>
                    </a:schemeClr>
                  </a:solidFill>
                </a:rPr>
                <a:t>embarrassed</a:t>
              </a:r>
              <a:r>
                <a:rPr lang="en-GB" b="1" dirty="0">
                  <a:solidFill>
                    <a:srgbClr val="FF6600"/>
                  </a:solidFill>
                </a:rPr>
                <a:t> to talk about this!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DC0F46E-6EC8-306A-18C4-37EA23C8D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650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86904" y="4838676"/>
              <a:ext cx="792978" cy="359413"/>
            </a:xfrm>
            <a:prstGeom prst="rect">
              <a:avLst/>
            </a:prstGeom>
            <a:noFill/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4F22DC9-388C-FC11-E31A-AFAFBD803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650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04031" y="5136198"/>
              <a:ext cx="1604473" cy="41549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357631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8983</TotalTime>
  <Words>136</Words>
  <Application>Microsoft Office PowerPoint</Application>
  <PresentationFormat>Widescreen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Aharoni</vt:lpstr>
      <vt:lpstr>Arial</vt:lpstr>
      <vt:lpstr>Calibri</vt:lpstr>
      <vt:lpstr>Calibri Light</vt:lpstr>
      <vt:lpstr>Office Theme</vt:lpstr>
      <vt:lpstr>PowerPoint Presentation</vt:lpstr>
    </vt:vector>
  </TitlesOfParts>
  <Company>Highgate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Vicky Stubbs</dc:creator>
  <cp:lastModifiedBy>Heather McKelvey</cp:lastModifiedBy>
  <cp:revision>31</cp:revision>
  <cp:lastPrinted>2019-11-04T17:37:14Z</cp:lastPrinted>
  <dcterms:created xsi:type="dcterms:W3CDTF">2019-06-24T09:51:40Z</dcterms:created>
  <dcterms:modified xsi:type="dcterms:W3CDTF">2024-12-18T14:53:09Z</dcterms:modified>
</cp:coreProperties>
</file>